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73" r:id="rId4"/>
    <p:sldId id="278" r:id="rId5"/>
    <p:sldId id="269" r:id="rId6"/>
    <p:sldId id="270" r:id="rId7"/>
    <p:sldId id="271" r:id="rId8"/>
    <p:sldId id="274" r:id="rId9"/>
    <p:sldId id="272" r:id="rId10"/>
    <p:sldId id="277" r:id="rId11"/>
    <p:sldId id="275" r:id="rId12"/>
    <p:sldId id="276" r:id="rId13"/>
    <p:sldId id="279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33"/>
    <a:srgbClr val="009900"/>
    <a:srgbClr val="00CC66"/>
    <a:srgbClr val="FFCCFF"/>
    <a:srgbClr val="993366"/>
    <a:srgbClr val="66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14" d="100"/>
          <a:sy n="114" d="100"/>
        </p:scale>
        <p:origin x="1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6BB3361-ED2A-7263-CA48-FD6BC773A3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CF43A61-A562-000F-45D4-2852F38217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A1AB2CDE-ADC9-DB81-FD4B-4CDDE3D8BDB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A81F3F6F-D54D-75A1-0C5A-0730D03CDC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34BC7BA5-44A9-5E61-352A-7C2A8FE09D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0BEE2343-5F93-1BD2-3241-A2D848088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8B4E33C-57D4-4438-9C82-1CB26D3833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AEBB6A-8A73-73F7-6F2A-2F35368812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3692D2-0782-49B4-B634-368A03994C6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0C2763F-8824-BBE5-796D-6344375BE7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7B5D363-2336-2CBC-7824-F3623EC2A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0B953A-F4F3-943C-192D-345D3BAD6C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67F64-7A9B-4091-8D3E-4E83E9C4AB1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1FA6C799-A569-3AF7-365E-9BC454489F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69001D7-C6E4-B6E2-A3EE-1C9AA82F1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35CF1F-5CBC-3C1A-7BCD-9884FB3C4B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0DF12-DEA5-4361-B6EB-1E3F13EF12B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3C5AA024-E461-AE91-A724-1A54D812C1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B57931D-A17E-6E30-A7BC-7C5EBA949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2A9B821-21DB-980D-0EFA-C480398D2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E155E-29E0-490C-8D8E-5A940B688C4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947DEBA9-8520-6499-E14A-B5E83DC153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75926829-61E9-1608-ABAB-B868FCF56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9301F7-869C-FAFF-9923-E55A9FCDD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E903B-C813-406C-B4F7-CE661DBC4E4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F7CD9F19-F303-8EDA-6980-71E83D8A06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4D3E7B7-EFE4-5CBB-FF4F-FF0BFB9F1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58A405-F652-D8E6-E0D6-C134244E4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17724-8648-4360-A0E9-95B49B993BD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093CCA52-E963-5E5E-DC38-743DCC55E6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006F91A-955C-124B-F609-ADF689B41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3F00BF-6297-B7BB-B9E4-835A3ACB4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50D86-1195-48FA-9D4E-3C646431D3E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FCA1EFF-F6E1-32D8-C2F4-640D93327C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8563AB2-5786-07DB-A99D-CE9A52F6D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F11D25-3A2F-EE6E-C0BB-0A9FEE0A4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F040B-1569-4EBF-80E8-429BE82F2C2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32815CC9-E9C1-DA16-E888-5DF9D734F8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0DFD94E-F2D5-CF2A-853E-B9A5F06C1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C5CC96-D316-7AD5-ABE2-B55B3F1FDB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B8EC5-EC21-49B4-A19C-4670FD1D4F3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21F96760-CAA7-56DB-6894-9C1B20604A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30E8910-07B7-0DFF-3A19-7E719E001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507E4D-9297-7D9F-18A7-67E171B88C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3CA47-BE0B-48C5-AFBC-C6637264735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9C7F5645-CD4E-5BED-66A7-F9CC6A7E53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99B4CDF-86D8-362E-6F7C-AF6DB0A9A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0425085-8E71-1B92-9B75-5F0CB987B2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E145B-5437-4146-860A-D671C8F436E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CB22310-FA20-47AE-4781-4C9C9B5CDD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4C04CD6-7E08-5259-BAAC-C3BACB39B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E46763-C348-F541-6DAD-0C945158A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A0E5F-E204-407D-B794-CBC89970B01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09CF1E68-6CD4-41F6-EABF-374EA98245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922469C-98F1-1639-8A42-435507032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4768E6-2C3F-743C-7CF8-60FE89C3CE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D6EDF-F204-46CA-9713-7F4A98D4D82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594E5818-6A60-DFF6-ADA7-54D3EA3906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526DB8F-894B-F394-55E4-600DF881E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41A6-7E5E-1E73-8BEB-9BA8FC8325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04B09-CF66-CDE7-6E08-1973E4C49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F0DC1-A052-06C9-790B-D7A02048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0AFFB3-0D75-46FE-A296-A120F9EFABEB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EB4D8-321D-8517-DBFD-6BC35181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FD1F8-B75B-B8FE-BC94-C1E04861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16668-550A-4858-9DC8-45D9FA9B8C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10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FD09-4A06-E851-3DA8-84320E480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1F7E3-669D-BE70-B0AC-36B4937DA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E2D2E-5F6F-1848-DB74-5A0E17BC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98CAD-47E6-437A-A4D0-DFA85393299F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2AB6-4DDF-E594-4B18-74D23C12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7A7AD-7DB6-7941-E6BA-6653082B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A16AD-6112-423F-9A2E-B7276EBE1E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787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E3268-2BB0-35C0-E0B3-0B9872479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D897B-3BD8-2557-B423-1A8A622D0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5CD56-C000-CBD3-D962-470EEF59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1AE175-E7E1-4E5C-B011-9EBDE1E8397E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193B0-C41D-C073-6966-FB3D9B35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A413B-16A8-F246-B286-ED7FC6E3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C5898-74CB-43A3-8676-7FF49930AF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7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34A2A-DE3B-4AC7-6781-600BA6E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FEB67-86F6-B1C7-75DF-57C392BBF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40BE7-03F0-9BE3-25B3-67DFD4CB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C6124-5821-4831-A5D8-5E4B6BDBDA74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E8901-D0CC-DFF1-4DAC-6C765355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DD658-DCDE-742B-EF91-9C3B27CB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7D529-09D5-472B-AE79-E0E2E138CB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325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FF7DB-D41D-4AEF-F2FA-B1550EA5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41102-C380-B5FE-10B1-8671B7F55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35F04-6004-0C8A-B7A5-09423CFB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353151-253F-4A2A-B1A8-2807873A8FDB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A18CB-A35B-D68D-CB4C-D8E5E091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71E4A-998C-9FC8-6447-4E3EE272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538D2-6B66-4D5C-885D-B7C7990EA4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621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73A3-5D8D-2D96-4007-791A2FB98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CD591-49D0-53E6-3F11-4C7BF6C88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9B373-2F2D-3DBE-4E04-EADA50E9F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A90BD-7A60-A2BD-7B78-95BCB555F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B694F-DCCD-4F45-82C0-D8EDFF41B4B0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E3078-35A0-8506-9A38-476412AF5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99957-D15D-408A-5D1C-495567AD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3675D-6955-41C2-87C9-EBBDAA82C2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704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88646-5D74-108F-000A-A7D71EB59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9BBB3-81F8-AC08-9F9A-EC5F13A4D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62A04-8BF6-A6B5-F661-CDEE791ED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E1C2E-BB95-D523-3051-1F0C9C74C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0323E-0FA6-700E-0533-1A74A71AC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8F9384-2D01-6141-9424-E346584F0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1220BF-703F-4595-9DCF-EA412F1A8EE3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3361B2-35E8-3DDD-1A35-F20084A5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D727CC-D23A-8606-243F-D2F28B8A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6FE6-1DBD-4B00-B40A-FE7D99910C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112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54-6707-AF58-B2ED-0AD4B1BBF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3C1C51-CD38-168A-3DAD-7DA0903D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72F393-0D5A-4594-9399-681EA2E00F49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F3201-FBB4-1DF5-1752-72C9D4F6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3E601-6C2D-E36C-4F6F-5EEC699A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389A-27B4-4C0B-9C28-33E6E4782D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910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50EC07-72A6-1816-27F5-8E49727E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EEBE4F-C60C-447D-9930-D418F306A137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FFF49E-9681-D26B-7023-32E614C3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0C2F6-B40D-A381-5B7D-E6C9F26C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E505C-A4E6-43B5-8115-B4D7AF7907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346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556B0-1C4C-8413-BBA5-6926C395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4FD93-4E94-6B57-B6B4-33CB48B3A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0D244-C3E1-7D86-6F0F-A746DD2E1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7B65B-99F8-8DD9-8E54-0ED4FD9DB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4CD0B0-029A-457C-B5F4-76A65C33012B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15638-FFE3-83C8-DE1A-8965C0A5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0A902-A8A7-48AA-9AFF-10AB91DB2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2C1F-C363-4119-AAD8-C9421D2AE3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706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990C9-B67C-AE82-1E05-F3F2F64AB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0ECB3-0508-1B62-8B07-6068B992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6843E-C28D-57B6-C7E2-EC9E6A968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FD637-F9FD-A11B-1C36-882623F8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CDDA6D-38B6-410B-B0FF-339D03AC0A98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BD2CD-1A6B-D963-60D9-02CCEFF4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29D6-F303-C944-B8EE-3E1CAD83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AA1C0-D66A-41AA-A01D-2A5CB79A81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614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7C4AE1-863F-3ADD-DC1C-DF3C990F3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622CFF-1964-9B5F-2FA8-302CBF6F8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453286-3451-DF3D-893D-5A4B8FD1D8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folHlink"/>
                </a:solidFill>
              </a:defRPr>
            </a:lvl1pPr>
          </a:lstStyle>
          <a:p>
            <a:fld id="{37FB0B67-8398-4EDE-92E2-4692D831C9BF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0F42F8-3E42-2904-A027-03DFD6052C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065B10F-0401-AA71-B75A-3BEA7736FC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821FFE95-9BA0-4C6D-B904-B4CF83D3EED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A7D0A927-7EBD-370E-6F9C-2F8B9F96F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8122-EE53-4BA6-86F1-C924B9667975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50C88FF-4B06-EF3B-E852-4B5163674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349500"/>
            <a:ext cx="9144000" cy="1143000"/>
          </a:xfrm>
        </p:spPr>
        <p:txBody>
          <a:bodyPr/>
          <a:lstStyle/>
          <a:p>
            <a:r>
              <a:rPr lang="en-GB" altLang="en-US" sz="4000"/>
              <a:t>Relative mass formula, atomic mass, and empirical formula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E28ED86D-9EE1-D1A3-12E9-3F895611D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8689-C3C3-422B-AFAF-1DCD736CFCE7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64C94C8-653D-D838-E258-595AF94CB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en-GB" altLang="en-US"/>
              <a:t>Example questions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974D7F08-DCDB-D32C-D764-464E6E9B6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99FF66"/>
                </a:solidFill>
                <a:latin typeface="Comic Sans MS" panose="030F0702030302020204" pitchFamily="66" charset="0"/>
              </a:rPr>
              <a:t>What volume of hydrogen is produced when 18g of water is electrolysed?</a:t>
            </a:r>
          </a:p>
          <a:p>
            <a:pPr lvl="1" algn="ctr">
              <a:spcBef>
                <a:spcPct val="50000"/>
              </a:spcBef>
            </a:pPr>
            <a:r>
              <a:rPr lang="en-GB" altLang="en-US" sz="2000">
                <a:solidFill>
                  <a:srgbClr val="CCECFF"/>
                </a:solidFill>
                <a:latin typeface="Comic Sans MS" panose="030F0702030302020204" pitchFamily="66" charset="0"/>
              </a:rPr>
              <a:t>2H</a:t>
            </a:r>
            <a:r>
              <a:rPr lang="en-GB" altLang="en-US" sz="2000" baseline="-25000">
                <a:solidFill>
                  <a:srgbClr val="CCEC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rgbClr val="CCECFF"/>
                </a:solidFill>
                <a:latin typeface="Comic Sans MS" panose="030F0702030302020204" pitchFamily="66" charset="0"/>
              </a:rPr>
              <a:t>0 	         2H</a:t>
            </a:r>
            <a:r>
              <a:rPr lang="en-GB" altLang="en-US" sz="2000" baseline="-25000">
                <a:solidFill>
                  <a:srgbClr val="CCEC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rgbClr val="CCECFF"/>
                </a:solidFill>
                <a:latin typeface="Comic Sans MS" panose="030F0702030302020204" pitchFamily="66" charset="0"/>
              </a:rPr>
              <a:t> + O</a:t>
            </a:r>
            <a:r>
              <a:rPr lang="en-GB" altLang="en-US" sz="2000" baseline="-25000">
                <a:solidFill>
                  <a:srgbClr val="CCECFF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 altLang="en-US" sz="2000">
              <a:solidFill>
                <a:srgbClr val="CCEC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 altLang="en-US" sz="2000">
              <a:solidFill>
                <a:srgbClr val="CCEC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99FF66"/>
                </a:solidFill>
                <a:latin typeface="Comic Sans MS" panose="030F0702030302020204" pitchFamily="66" charset="0"/>
              </a:rPr>
              <a:t>Marble chips are made of calcium carbonate (CaCO</a:t>
            </a:r>
            <a:r>
              <a:rPr lang="en-GB" altLang="en-US" sz="2000" baseline="-25000">
                <a:solidFill>
                  <a:srgbClr val="99FF66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000">
                <a:solidFill>
                  <a:srgbClr val="99FF66"/>
                </a:solidFill>
                <a:latin typeface="Comic Sans MS" panose="030F0702030302020204" pitchFamily="66" charset="0"/>
              </a:rPr>
              <a:t>).  What volume of carbon dioxide will be released when 500g of CaCO</a:t>
            </a:r>
            <a:r>
              <a:rPr lang="en-GB" altLang="en-US" sz="2000" baseline="-25000">
                <a:solidFill>
                  <a:srgbClr val="99FF66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000">
                <a:solidFill>
                  <a:srgbClr val="99FF66"/>
                </a:solidFill>
                <a:latin typeface="Comic Sans MS" panose="030F0702030302020204" pitchFamily="66" charset="0"/>
              </a:rPr>
              <a:t> is reacted with dilute hydrochloric acid?</a:t>
            </a:r>
          </a:p>
          <a:p>
            <a:pPr lvl="1" algn="ctr">
              <a:spcBef>
                <a:spcPct val="50000"/>
              </a:spcBef>
            </a:pPr>
            <a:r>
              <a:rPr lang="en-GB" altLang="en-US" sz="2000">
                <a:solidFill>
                  <a:srgbClr val="CCECFF"/>
                </a:solidFill>
                <a:latin typeface="Comic Sans MS" panose="030F0702030302020204" pitchFamily="66" charset="0"/>
              </a:rPr>
              <a:t>CaCO</a:t>
            </a:r>
            <a:r>
              <a:rPr lang="en-GB" altLang="en-US" sz="2000" baseline="-25000">
                <a:solidFill>
                  <a:srgbClr val="CCECFF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000">
                <a:solidFill>
                  <a:srgbClr val="CCECFF"/>
                </a:solidFill>
                <a:latin typeface="Comic Sans MS" panose="030F0702030302020204" pitchFamily="66" charset="0"/>
              </a:rPr>
              <a:t> + 2HCl 	            CaCl</a:t>
            </a:r>
            <a:r>
              <a:rPr lang="en-GB" altLang="en-US" sz="2000" baseline="-25000">
                <a:solidFill>
                  <a:srgbClr val="CCEC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rgbClr val="CCECFF"/>
                </a:solidFill>
                <a:latin typeface="Comic Sans MS" panose="030F0702030302020204" pitchFamily="66" charset="0"/>
              </a:rPr>
              <a:t> + H</a:t>
            </a:r>
            <a:r>
              <a:rPr lang="en-GB" altLang="en-US" sz="2000" baseline="-25000">
                <a:solidFill>
                  <a:srgbClr val="CCEC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rgbClr val="CCECFF"/>
                </a:solidFill>
                <a:latin typeface="Comic Sans MS" panose="030F0702030302020204" pitchFamily="66" charset="0"/>
              </a:rPr>
              <a:t>O + CO</a:t>
            </a:r>
            <a:r>
              <a:rPr lang="en-GB" altLang="en-US" sz="2000" baseline="-25000">
                <a:solidFill>
                  <a:srgbClr val="CCECFF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 altLang="en-US" sz="2000">
              <a:solidFill>
                <a:srgbClr val="CCEC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 altLang="en-US" sz="2000">
              <a:solidFill>
                <a:srgbClr val="CCEC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99FF66"/>
                </a:solidFill>
                <a:latin typeface="Comic Sans MS" panose="030F0702030302020204" pitchFamily="66" charset="0"/>
              </a:rPr>
              <a:t>In your coursework you reacted magnesium with hydrochloric acid.  What volume of hydrogen would be produced if you reacted 1g of magnesium with excess acid?</a:t>
            </a:r>
          </a:p>
          <a:p>
            <a:pPr lvl="1" algn="ctr">
              <a:spcBef>
                <a:spcPct val="50000"/>
              </a:spcBef>
            </a:pPr>
            <a:r>
              <a:rPr lang="en-GB" altLang="en-US" sz="2000">
                <a:solidFill>
                  <a:srgbClr val="CCECFF"/>
                </a:solidFill>
                <a:latin typeface="Comic Sans MS" panose="030F0702030302020204" pitchFamily="66" charset="0"/>
              </a:rPr>
              <a:t>Mg + 2HCl                     MgCl</a:t>
            </a:r>
            <a:r>
              <a:rPr lang="en-GB" altLang="en-US" sz="2000" baseline="-25000">
                <a:solidFill>
                  <a:srgbClr val="CCEC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rgbClr val="CCECFF"/>
                </a:solidFill>
                <a:latin typeface="Comic Sans MS" panose="030F0702030302020204" pitchFamily="66" charset="0"/>
              </a:rPr>
              <a:t> + H</a:t>
            </a:r>
            <a:r>
              <a:rPr lang="en-GB" altLang="en-US" sz="2000" baseline="-25000">
                <a:solidFill>
                  <a:srgbClr val="CCEC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8D656262-774B-BAA4-594D-30D29DCC8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676400"/>
            <a:ext cx="1295400" cy="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4923EF86-9ED3-CC0A-B07F-119DFAA6B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114800"/>
            <a:ext cx="1295400" cy="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id="{43EA96CF-06C3-F2A7-8876-917BE33B7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553200"/>
            <a:ext cx="1295400" cy="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14C59626-1B00-3373-4EBA-0B434B973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F492-E125-41F1-A081-3E3DFAC9B5BA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0B68837-212F-5E03-574E-F6BB12025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57213"/>
          </a:xfrm>
        </p:spPr>
        <p:txBody>
          <a:bodyPr/>
          <a:lstStyle/>
          <a:p>
            <a:r>
              <a:rPr lang="en-GB" altLang="en-US"/>
              <a:t>Empirical formulae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06C2BB4F-EF3D-9196-92A7-776F14C71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solidFill>
                  <a:srgbClr val="CCCCFF"/>
                </a:solidFill>
              </a:rPr>
              <a:t>Empirical formulae is simply a way of showing how many atoms are in a molecule (like a chemical formula).  For example, CaO, CaCO</a:t>
            </a:r>
            <a:r>
              <a:rPr lang="en-GB" altLang="en-US" sz="2000" i="1" baseline="-25000">
                <a:solidFill>
                  <a:srgbClr val="CCCCFF"/>
                </a:solidFill>
              </a:rPr>
              <a:t>3</a:t>
            </a:r>
            <a:r>
              <a:rPr lang="en-GB" altLang="en-US" sz="2000" i="1">
                <a:solidFill>
                  <a:srgbClr val="CCCCFF"/>
                </a:solidFill>
              </a:rPr>
              <a:t>, H</a:t>
            </a:r>
            <a:r>
              <a:rPr lang="en-GB" altLang="en-US" sz="2000" i="1" baseline="-25000">
                <a:solidFill>
                  <a:srgbClr val="CCCCFF"/>
                </a:solidFill>
              </a:rPr>
              <a:t>2</a:t>
            </a:r>
            <a:r>
              <a:rPr lang="en-GB" altLang="en-US" sz="2000" i="1">
                <a:solidFill>
                  <a:srgbClr val="CCCCFF"/>
                </a:solidFill>
              </a:rPr>
              <a:t>0 and KMnO</a:t>
            </a:r>
            <a:r>
              <a:rPr lang="en-GB" altLang="en-US" sz="2000" i="1" baseline="-25000">
                <a:solidFill>
                  <a:srgbClr val="CCCCFF"/>
                </a:solidFill>
              </a:rPr>
              <a:t>4</a:t>
            </a:r>
            <a:r>
              <a:rPr lang="en-GB" altLang="en-US" sz="2000" i="1">
                <a:solidFill>
                  <a:srgbClr val="CCCCFF"/>
                </a:solidFill>
              </a:rPr>
              <a:t> are all empirical formulae.  Here’s how to work them out: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33032B3C-3961-CE69-8B74-5B3603DAC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844675"/>
            <a:ext cx="5791200" cy="119697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 i="1"/>
              <a:t>A classic exam question:</a:t>
            </a:r>
          </a:p>
          <a:p>
            <a:pPr algn="ctr">
              <a:spcBef>
                <a:spcPct val="50000"/>
              </a:spcBef>
            </a:pPr>
            <a:r>
              <a:rPr lang="en-GB" altLang="en-US" sz="2000"/>
              <a:t> Find the simplest formula of 2.24g of iron reacting with 0.96g of oxygen.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144666A1-5F56-ABA9-B992-A938B394C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60725"/>
            <a:ext cx="86868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99FF66"/>
                </a:solidFill>
              </a:rPr>
              <a:t>Step 1:</a:t>
            </a:r>
            <a:r>
              <a:rPr lang="en-GB" altLang="en-US" sz="2000">
                <a:solidFill>
                  <a:srgbClr val="99FF66"/>
                </a:solidFill>
              </a:rPr>
              <a:t> Divide both masses by the relative atomic mass:</a:t>
            </a:r>
          </a:p>
          <a:p>
            <a:pPr algn="ctr">
              <a:spcBef>
                <a:spcPct val="50000"/>
              </a:spcBef>
            </a:pPr>
            <a:r>
              <a:rPr lang="en-GB" altLang="en-US" sz="2000" i="1">
                <a:solidFill>
                  <a:srgbClr val="99FF66"/>
                </a:solidFill>
              </a:rPr>
              <a:t>For iron 2.24/56 = 0.04		For oxygen 0.96/16 = 0.06</a:t>
            </a:r>
          </a:p>
          <a:p>
            <a:pPr>
              <a:spcBef>
                <a:spcPct val="50000"/>
              </a:spcBef>
            </a:pPr>
            <a:endParaRPr lang="en-GB" altLang="en-US" sz="2000"/>
          </a:p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FFCCCC"/>
                </a:solidFill>
              </a:rPr>
              <a:t>Step 2:</a:t>
            </a:r>
            <a:r>
              <a:rPr lang="en-GB" altLang="en-US" sz="2000">
                <a:solidFill>
                  <a:srgbClr val="FFCCCC"/>
                </a:solidFill>
              </a:rPr>
              <a:t> Write this as a ratio and simplify:</a:t>
            </a:r>
          </a:p>
          <a:p>
            <a:pPr algn="ctr">
              <a:spcBef>
                <a:spcPct val="50000"/>
              </a:spcBef>
            </a:pPr>
            <a:r>
              <a:rPr lang="en-GB" altLang="en-US" sz="2000" i="1">
                <a:solidFill>
                  <a:srgbClr val="FFCCCC"/>
                </a:solidFill>
              </a:rPr>
              <a:t>0.04:0.06 is equivalent to 2:3</a:t>
            </a:r>
          </a:p>
          <a:p>
            <a:pPr>
              <a:spcBef>
                <a:spcPct val="50000"/>
              </a:spcBef>
            </a:pPr>
            <a:endParaRPr lang="en-GB" altLang="en-US" sz="2000" i="1">
              <a:solidFill>
                <a:srgbClr val="FFCCCC"/>
              </a:solidFill>
            </a:endParaRPr>
          </a:p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FFFF66"/>
                </a:solidFill>
              </a:rPr>
              <a:t>Step 3:</a:t>
            </a:r>
            <a:r>
              <a:rPr lang="en-GB" altLang="en-US" sz="2000">
                <a:solidFill>
                  <a:srgbClr val="FFFF66"/>
                </a:solidFill>
              </a:rPr>
              <a:t> Write the formula:</a:t>
            </a:r>
          </a:p>
          <a:p>
            <a:pPr algn="ctr">
              <a:spcBef>
                <a:spcPct val="50000"/>
              </a:spcBef>
            </a:pPr>
            <a:r>
              <a:rPr lang="en-GB" altLang="en-US" sz="2000" i="1">
                <a:solidFill>
                  <a:srgbClr val="FFFF66"/>
                </a:solidFill>
              </a:rPr>
              <a:t>2 iron atoms for 3 oxygen atoms means the formula is </a:t>
            </a:r>
            <a:r>
              <a:rPr lang="en-GB" altLang="en-US" sz="2000" i="1" u="sng">
                <a:solidFill>
                  <a:srgbClr val="FFFF66"/>
                </a:solidFill>
              </a:rPr>
              <a:t>Fe</a:t>
            </a:r>
            <a:r>
              <a:rPr lang="en-GB" altLang="en-US" sz="2000" i="1" u="sng" baseline="-25000">
                <a:solidFill>
                  <a:srgbClr val="FFFF66"/>
                </a:solidFill>
              </a:rPr>
              <a:t>2</a:t>
            </a:r>
            <a:r>
              <a:rPr lang="en-GB" altLang="en-US" sz="2000" i="1" u="sng">
                <a:solidFill>
                  <a:srgbClr val="FFFF66"/>
                </a:solidFill>
              </a:rPr>
              <a:t>O</a:t>
            </a:r>
            <a:r>
              <a:rPr lang="en-GB" altLang="en-US" sz="2000" i="1" u="sng" baseline="-25000">
                <a:solidFill>
                  <a:srgbClr val="FFFF66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build="p" animBg="1" autoUpdateAnimBg="0"/>
      <p:bldP spid="2150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4A6D7A16-FB87-55C8-CD7E-00548DD4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854D-39AB-4544-BC83-EF786BF0096D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2C02ED6-90DF-FA44-10CA-CA024122F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 questions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333BB294-914E-478D-E7E1-7F3EE4D1B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686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rgbClr val="99FF66"/>
                </a:solidFill>
                <a:latin typeface="Comic Sans MS" panose="030F0702030302020204" pitchFamily="66" charset="0"/>
              </a:rPr>
              <a:t>Find the empirical formula of magnesium oxide which contains 48g of magnesium and 32g of oxygen.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 altLang="en-US">
              <a:solidFill>
                <a:srgbClr val="99FF66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 altLang="en-US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Find the empirical formula of a compound that contains 42g of nitrogen and 9g of hydrogen.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 altLang="en-US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 altLang="en-US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rgbClr val="99FF66"/>
                </a:solidFill>
                <a:latin typeface="Comic Sans MS" panose="030F0702030302020204" pitchFamily="66" charset="0"/>
              </a:rPr>
              <a:t>Find the empirical formula of a compound containing 20g of calcium, 6g of carbon and 24g of oxygen.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6A4476-235A-5B48-46E7-1E052C3B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98FC-B0E7-438C-AA3E-50368354E6CE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18460473-5EBB-907F-4AD3-71164C6A4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398ABABD-04C5-E401-8779-06152399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2337-16C3-472A-A197-F7C6B5B7ED81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CD1735D-66A6-6AA5-84D3-A37127171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5488"/>
          </a:xfrm>
        </p:spPr>
        <p:txBody>
          <a:bodyPr/>
          <a:lstStyle/>
          <a:p>
            <a:r>
              <a:rPr lang="en-GB" altLang="en-US"/>
              <a:t>Relative formula mass, M</a:t>
            </a:r>
            <a:r>
              <a:rPr lang="en-GB" altLang="en-US" baseline="-25000"/>
              <a:t>r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6ECD837-9A21-F029-C980-96954149F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The </a:t>
            </a:r>
            <a:r>
              <a:rPr lang="en-GB" altLang="en-US" sz="2000" i="1">
                <a:solidFill>
                  <a:srgbClr val="FFFF66"/>
                </a:solidFill>
              </a:rPr>
              <a:t>relative formula mass</a:t>
            </a:r>
            <a:r>
              <a:rPr lang="en-GB" altLang="en-US" sz="2000">
                <a:solidFill>
                  <a:srgbClr val="FFFF66"/>
                </a:solidFill>
              </a:rPr>
              <a:t> of a compound is blatantly the relative atomic masses of all the elements in the compound added together.</a:t>
            </a:r>
          </a:p>
        </p:txBody>
      </p:sp>
      <p:grpSp>
        <p:nvGrpSpPr>
          <p:cNvPr id="14340" name="Group 4">
            <a:extLst>
              <a:ext uri="{FF2B5EF4-FFF2-40B4-BE49-F238E27FC236}">
                <a16:creationId xmlns:a16="http://schemas.microsoft.com/office/drawing/2014/main" id="{ED88099F-5B97-ED43-14BB-CF68342005A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057400"/>
            <a:ext cx="1409700" cy="1066800"/>
            <a:chOff x="3936" y="3396"/>
            <a:chExt cx="888" cy="672"/>
          </a:xfrm>
        </p:grpSpPr>
        <p:sp>
          <p:nvSpPr>
            <p:cNvPr id="14341" name="Line 5">
              <a:extLst>
                <a:ext uri="{FF2B5EF4-FFF2-40B4-BE49-F238E27FC236}">
                  <a16:creationId xmlns:a16="http://schemas.microsoft.com/office/drawing/2014/main" id="{46F8FB59-2464-1986-8D39-5F0630A96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8" y="3684"/>
              <a:ext cx="276" cy="2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2" name="Line 6">
              <a:extLst>
                <a:ext uri="{FF2B5EF4-FFF2-40B4-BE49-F238E27FC236}">
                  <a16:creationId xmlns:a16="http://schemas.microsoft.com/office/drawing/2014/main" id="{AFD0AB2D-A164-340A-6F13-10F839E403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3660"/>
              <a:ext cx="25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3" name="Oval 7">
              <a:extLst>
                <a:ext uri="{FF2B5EF4-FFF2-40B4-BE49-F238E27FC236}">
                  <a16:creationId xmlns:a16="http://schemas.microsoft.com/office/drawing/2014/main" id="{8A50727C-60F4-44B8-8274-AB1AC01E3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" y="3828"/>
              <a:ext cx="240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4" name="Oval 8">
              <a:extLst>
                <a:ext uri="{FF2B5EF4-FFF2-40B4-BE49-F238E27FC236}">
                  <a16:creationId xmlns:a16="http://schemas.microsoft.com/office/drawing/2014/main" id="{E530E995-D6F8-EC0E-994F-82C9243EC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804"/>
              <a:ext cx="240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5" name="Oval 9">
              <a:extLst>
                <a:ext uri="{FF2B5EF4-FFF2-40B4-BE49-F238E27FC236}">
                  <a16:creationId xmlns:a16="http://schemas.microsoft.com/office/drawing/2014/main" id="{B62199F0-EE2D-9E70-EC74-B7C72E1E3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3396"/>
              <a:ext cx="420" cy="42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46" name="Text Box 10">
            <a:extLst>
              <a:ext uri="{FF2B5EF4-FFF2-40B4-BE49-F238E27FC236}">
                <a16:creationId xmlns:a16="http://schemas.microsoft.com/office/drawing/2014/main" id="{48F299CB-8763-83F1-5EA3-3C3B9783B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E.g. water H</a:t>
            </a:r>
            <a:r>
              <a:rPr lang="en-GB" altLang="en-US" sz="2000" baseline="-25000"/>
              <a:t>2</a:t>
            </a:r>
            <a:r>
              <a:rPr lang="en-GB" altLang="en-US" sz="2000"/>
              <a:t>O: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DC68BF2C-8900-ADB0-CAC5-101B1BFFB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0"/>
            <a:ext cx="8534400" cy="396875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 i="1"/>
              <a:t>Therefore M</a:t>
            </a:r>
            <a:r>
              <a:rPr lang="en-GB" altLang="en-US" sz="2000" b="1" i="1" baseline="-25000"/>
              <a:t>r</a:t>
            </a:r>
            <a:r>
              <a:rPr lang="en-GB" altLang="en-US" sz="2000" b="1" i="1"/>
              <a:t> for water = 16 + (2x1) = 18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628531FE-70B9-1EDA-4577-AD02048F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1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i="1">
                <a:solidFill>
                  <a:srgbClr val="66FF99"/>
                </a:solidFill>
              </a:rPr>
              <a:t>Work out M</a:t>
            </a:r>
            <a:r>
              <a:rPr lang="en-GB" altLang="en-US" sz="2000" b="1" i="1" baseline="-25000">
                <a:solidFill>
                  <a:srgbClr val="66FF99"/>
                </a:solidFill>
              </a:rPr>
              <a:t>r</a:t>
            </a:r>
            <a:r>
              <a:rPr lang="en-GB" altLang="en-US" sz="2000" b="1" i="1">
                <a:solidFill>
                  <a:srgbClr val="66FF99"/>
                </a:solidFill>
              </a:rPr>
              <a:t> for the following compounds:</a:t>
            </a:r>
          </a:p>
        </p:txBody>
      </p:sp>
      <p:sp>
        <p:nvSpPr>
          <p:cNvPr id="14361" name="Text Box 25">
            <a:extLst>
              <a:ext uri="{FF2B5EF4-FFF2-40B4-BE49-F238E27FC236}">
                <a16:creationId xmlns:a16="http://schemas.microsoft.com/office/drawing/2014/main" id="{F0017C11-9437-E315-9DC0-A686D4514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32325"/>
            <a:ext cx="4419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HCl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66FF99"/>
                </a:solidFill>
                <a:latin typeface="Comic Sans MS" panose="030F0702030302020204" pitchFamily="66" charset="0"/>
              </a:rPr>
              <a:t>NaOH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MgCl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66FF99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sz="2000" baseline="-25000">
                <a:solidFill>
                  <a:srgbClr val="66FF99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rgbClr val="66FF99"/>
                </a:solidFill>
                <a:latin typeface="Comic Sans MS" panose="030F0702030302020204" pitchFamily="66" charset="0"/>
              </a:rPr>
              <a:t>SO</a:t>
            </a:r>
            <a:r>
              <a:rPr lang="en-GB" altLang="en-US" sz="2000" baseline="-25000">
                <a:solidFill>
                  <a:srgbClr val="66FF99"/>
                </a:solidFill>
                <a:latin typeface="Comic Sans MS" panose="030F0702030302020204" pitchFamily="66" charset="0"/>
              </a:rPr>
              <a:t>4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CO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362" name="Text Box 26">
            <a:extLst>
              <a:ext uri="{FF2B5EF4-FFF2-40B4-BE49-F238E27FC236}">
                <a16:creationId xmlns:a16="http://schemas.microsoft.com/office/drawing/2014/main" id="{088A5E18-DBAA-A97D-F146-9B85D46A2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632325"/>
            <a:ext cx="6477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H=1, Cl=35 so M</a:t>
            </a:r>
            <a:r>
              <a:rPr lang="en-GB" altLang="en-US" sz="2000" baseline="-25000"/>
              <a:t>r</a:t>
            </a:r>
            <a:r>
              <a:rPr lang="en-GB" altLang="en-US" sz="2000"/>
              <a:t> = 36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66FF99"/>
                </a:solidFill>
              </a:rPr>
              <a:t>Na=23, O=16, H=1 so M</a:t>
            </a:r>
            <a:r>
              <a:rPr lang="en-GB" altLang="en-US" sz="2000" baseline="-25000">
                <a:solidFill>
                  <a:srgbClr val="66FF99"/>
                </a:solidFill>
              </a:rPr>
              <a:t>r</a:t>
            </a:r>
            <a:r>
              <a:rPr lang="en-GB" altLang="en-US" sz="2000">
                <a:solidFill>
                  <a:srgbClr val="66FF99"/>
                </a:solidFill>
              </a:rPr>
              <a:t> = 40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Mg=24, Cl=35 so M</a:t>
            </a:r>
            <a:r>
              <a:rPr lang="en-GB" altLang="en-US" sz="2000" baseline="-25000"/>
              <a:t>r</a:t>
            </a:r>
            <a:r>
              <a:rPr lang="en-GB" altLang="en-US" sz="2000"/>
              <a:t> = 24+(2x35) = 94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66FF99"/>
                </a:solidFill>
              </a:rPr>
              <a:t>H=1, S=32, O=16 so M</a:t>
            </a:r>
            <a:r>
              <a:rPr lang="en-GB" altLang="en-US" sz="2000" baseline="-25000">
                <a:solidFill>
                  <a:srgbClr val="66FF99"/>
                </a:solidFill>
              </a:rPr>
              <a:t>r</a:t>
            </a:r>
            <a:r>
              <a:rPr lang="en-GB" altLang="en-US" sz="2000">
                <a:solidFill>
                  <a:srgbClr val="66FF99"/>
                </a:solidFill>
              </a:rPr>
              <a:t> = (2x1)+32+(4x16) = 98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K=39, C=12, O=16 so M</a:t>
            </a:r>
            <a:r>
              <a:rPr lang="en-GB" altLang="en-US" sz="2000" baseline="-25000"/>
              <a:t>r</a:t>
            </a:r>
            <a:r>
              <a:rPr lang="en-GB" altLang="en-US" sz="2000"/>
              <a:t> = (2x39)+12+(3x16) = 138</a:t>
            </a:r>
          </a:p>
        </p:txBody>
      </p:sp>
      <p:grpSp>
        <p:nvGrpSpPr>
          <p:cNvPr id="14366" name="Group 30">
            <a:extLst>
              <a:ext uri="{FF2B5EF4-FFF2-40B4-BE49-F238E27FC236}">
                <a16:creationId xmlns:a16="http://schemas.microsoft.com/office/drawing/2014/main" id="{6B54B6AD-F4FC-B377-04F8-D1FF21629A1C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828800"/>
            <a:ext cx="5486400" cy="434975"/>
            <a:chOff x="2112" y="1152"/>
            <a:chExt cx="3456" cy="274"/>
          </a:xfrm>
        </p:grpSpPr>
        <p:sp>
          <p:nvSpPr>
            <p:cNvPr id="14347" name="Text Box 11">
              <a:extLst>
                <a:ext uri="{FF2B5EF4-FFF2-40B4-BE49-F238E27FC236}">
                  <a16:creationId xmlns:a16="http://schemas.microsoft.com/office/drawing/2014/main" id="{1D65E3E3-B2C2-37B7-6801-0F7FD1940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152"/>
              <a:ext cx="2928" cy="274"/>
            </a:xfrm>
            <a:prstGeom prst="rect">
              <a:avLst/>
            </a:prstGeom>
            <a:noFill/>
            <a:ln w="38100">
              <a:solidFill>
                <a:srgbClr val="FF99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Relative atomic mass of O = 16</a:t>
              </a:r>
            </a:p>
          </p:txBody>
        </p:sp>
        <p:sp>
          <p:nvSpPr>
            <p:cNvPr id="14363" name="Line 27">
              <a:extLst>
                <a:ext uri="{FF2B5EF4-FFF2-40B4-BE49-F238E27FC236}">
                  <a16:creationId xmlns:a16="http://schemas.microsoft.com/office/drawing/2014/main" id="{D6887F53-BF38-9399-AEE0-D74975996E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296"/>
              <a:ext cx="528" cy="96"/>
            </a:xfrm>
            <a:prstGeom prst="line">
              <a:avLst/>
            </a:prstGeom>
            <a:noFill/>
            <a:ln w="38100">
              <a:solidFill>
                <a:srgbClr val="FF99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365" name="Group 29">
            <a:extLst>
              <a:ext uri="{FF2B5EF4-FFF2-40B4-BE49-F238E27FC236}">
                <a16:creationId xmlns:a16="http://schemas.microsoft.com/office/drawing/2014/main" id="{81444527-1DE5-A872-B363-29B10B29A95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667000"/>
            <a:ext cx="5181600" cy="434975"/>
            <a:chOff x="2352" y="1680"/>
            <a:chExt cx="3264" cy="274"/>
          </a:xfrm>
        </p:grpSpPr>
        <p:sp>
          <p:nvSpPr>
            <p:cNvPr id="14348" name="Text Box 12">
              <a:extLst>
                <a:ext uri="{FF2B5EF4-FFF2-40B4-BE49-F238E27FC236}">
                  <a16:creationId xmlns:a16="http://schemas.microsoft.com/office/drawing/2014/main" id="{5CA77325-220A-39C9-61C2-07DF37F2F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680"/>
              <a:ext cx="2976" cy="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Relative atomic mass of H = 1</a:t>
              </a:r>
            </a:p>
          </p:txBody>
        </p:sp>
        <p:sp>
          <p:nvSpPr>
            <p:cNvPr id="14364" name="Line 28">
              <a:extLst>
                <a:ext uri="{FF2B5EF4-FFF2-40B4-BE49-F238E27FC236}">
                  <a16:creationId xmlns:a16="http://schemas.microsoft.com/office/drawing/2014/main" id="{CC3A418C-39C0-3389-987E-72E81FBC34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1824"/>
              <a:ext cx="288" cy="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4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6" grpId="0" autoUpdateAnimBg="0"/>
      <p:bldP spid="14349" grpId="0" animBg="1" autoUpdateAnimBg="0"/>
      <p:bldP spid="14350" grpId="0" autoUpdateAnimBg="0"/>
      <p:bldP spid="14361" grpId="0" autoUpdateAnimBg="0"/>
      <p:bldP spid="1436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7E43C7E8-C4B5-A708-177E-12895DA7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019-AE4D-40A9-AB89-0639797F8B26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10793C4A-C903-EF76-C8DE-41BA7E364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More examples</a:t>
            </a:r>
          </a:p>
        </p:txBody>
      </p:sp>
      <p:graphicFrame>
        <p:nvGraphicFramePr>
          <p:cNvPr id="19548" name="Group 1116">
            <a:extLst>
              <a:ext uri="{FF2B5EF4-FFF2-40B4-BE49-F238E27FC236}">
                <a16:creationId xmlns:a16="http://schemas.microsoft.com/office/drawing/2014/main" id="{C7B8175B-F92D-8D3C-3DE2-22429F2A2E06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143000"/>
          <a:ext cx="8382000" cy="5334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659849606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2313837167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799614006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CaCO</a:t>
                      </a:r>
                      <a:r>
                        <a:rPr kumimoji="0" lang="en-GB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Comic Sans MS" panose="030F0702030302020204" pitchFamily="66" charset="0"/>
                        </a:rPr>
                        <a:t>40 + 12 + 3x16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820494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HNO</a:t>
                      </a:r>
                      <a:r>
                        <a:rPr kumimoji="0" lang="en-GB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Comic Sans MS" panose="030F0702030302020204" pitchFamily="66" charset="0"/>
                        </a:rPr>
                        <a:t>1 + 14 + 3x16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156826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2MgO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Comic Sans MS" panose="030F0702030302020204" pitchFamily="66" charset="0"/>
                        </a:rPr>
                        <a:t>2 x (24 + 16)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60192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3H</a:t>
                      </a:r>
                      <a:r>
                        <a:rPr kumimoji="0" lang="en-GB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Comic Sans MS" panose="030F0702030302020204" pitchFamily="66" charset="0"/>
                        </a:rPr>
                        <a:t>3 x ((2x1) + 16)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1419327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4NH</a:t>
                      </a:r>
                      <a:r>
                        <a:rPr kumimoji="0" lang="en-GB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190007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2KMnO</a:t>
                      </a:r>
                      <a:r>
                        <a:rPr kumimoji="0" lang="en-GB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759547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3C</a:t>
                      </a:r>
                      <a:r>
                        <a:rPr kumimoji="0" lang="en-GB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kumimoji="0" lang="en-GB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OH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07949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4Ca(OH)</a:t>
                      </a:r>
                      <a:r>
                        <a:rPr kumimoji="0" lang="en-GB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463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63217BF-C4C5-2D89-5527-E44812F8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EB13-21D8-476C-B982-875305AB8272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4EB827C3-2DA4-82FF-B7DF-054810B74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Relative atomic mass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0767682-C48C-9B2C-A001-F1D81245D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724525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The mass of an isotopic element relative to Carbon-12. </a:t>
            </a:r>
          </a:p>
          <a:p>
            <a:r>
              <a:rPr lang="en-US" altLang="en-US">
                <a:solidFill>
                  <a:schemeClr val="bg1"/>
                </a:solidFill>
              </a:rPr>
              <a:t>Example: chlorine occurs in isotope forms Cl-35 (75.5%) and Cl-37 (24.5%)</a:t>
            </a:r>
          </a:p>
          <a:p>
            <a:r>
              <a:rPr lang="en-US" altLang="en-US">
                <a:solidFill>
                  <a:schemeClr val="bg1"/>
                </a:solidFill>
              </a:rPr>
              <a:t>Relative atomic mass = </a:t>
            </a:r>
          </a:p>
          <a:p>
            <a:r>
              <a:rPr lang="en-US" altLang="en-US">
                <a:solidFill>
                  <a:schemeClr val="bg1"/>
                </a:solidFill>
              </a:rPr>
              <a:t>((75.5x35)+(24.5x37))/(75.5+24.5)=35.5</a:t>
            </a:r>
          </a:p>
          <a:p>
            <a:r>
              <a:rPr lang="en-US" altLang="en-US">
                <a:solidFill>
                  <a:schemeClr val="bg1"/>
                </a:solidFill>
              </a:rPr>
              <a:t>Try this: neon-20 (90.9%), neon-21 (0.3%), and neon-22 (8.8%)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CF7D243C-2B35-146F-E635-79ADB44A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0B00-6E94-49F2-863D-39442A507090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23ABE73A-E1A9-E1E0-8869-5A67CF7F9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2775"/>
          </a:xfrm>
        </p:spPr>
        <p:txBody>
          <a:bodyPr/>
          <a:lstStyle/>
          <a:p>
            <a:r>
              <a:rPr lang="en-GB" altLang="en-US"/>
              <a:t>Calculating percentage mass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535C5602-B204-13D1-7BC2-55F2675D1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solidFill>
                  <a:srgbClr val="FFCCFF"/>
                </a:solidFill>
              </a:rPr>
              <a:t>If you can work out M</a:t>
            </a:r>
            <a:r>
              <a:rPr lang="en-GB" altLang="en-US" sz="2000" i="1" baseline="-25000">
                <a:solidFill>
                  <a:srgbClr val="FFCCFF"/>
                </a:solidFill>
              </a:rPr>
              <a:t>r</a:t>
            </a:r>
            <a:r>
              <a:rPr lang="en-GB" altLang="en-US" sz="2000" i="1">
                <a:solidFill>
                  <a:srgbClr val="FFCCFF"/>
                </a:solidFill>
              </a:rPr>
              <a:t> then this bit is easy…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789DB55E-94E8-495B-1854-BF85D3B80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00FFCC"/>
                </a:solidFill>
              </a:rPr>
              <a:t>Calculate the percentage mass of magnesium in magnesium oxide, MgO: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49D27306-A814-2C5F-1757-6240BD4D4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8686800" cy="1349375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/>
              <a:t>A</a:t>
            </a:r>
            <a:r>
              <a:rPr lang="en-GB" altLang="en-US" sz="2000" baseline="-25000"/>
              <a:t>r</a:t>
            </a:r>
            <a:r>
              <a:rPr lang="en-GB" altLang="en-US" sz="2000"/>
              <a:t> for magnesium = 24		Ar for oxygen = 16</a:t>
            </a:r>
          </a:p>
          <a:p>
            <a:pPr algn="ctr">
              <a:spcBef>
                <a:spcPct val="50000"/>
              </a:spcBef>
            </a:pPr>
            <a:r>
              <a:rPr lang="en-GB" altLang="en-US" sz="2000"/>
              <a:t>M</a:t>
            </a:r>
            <a:r>
              <a:rPr lang="en-GB" altLang="en-US" sz="2000" baseline="-25000"/>
              <a:t>r</a:t>
            </a:r>
            <a:r>
              <a:rPr lang="en-GB" altLang="en-US" sz="2000"/>
              <a:t> for magnesium oxide = 24 + 16 = 40</a:t>
            </a:r>
          </a:p>
          <a:p>
            <a:pPr algn="ctr">
              <a:spcBef>
                <a:spcPct val="50000"/>
              </a:spcBef>
            </a:pPr>
            <a:r>
              <a:rPr lang="en-GB" altLang="en-US" sz="2000"/>
              <a:t>Therefore percentage mass = 24/40 x 100% = 60%</a:t>
            </a:r>
          </a:p>
        </p:txBody>
      </p:sp>
      <p:grpSp>
        <p:nvGrpSpPr>
          <p:cNvPr id="15376" name="Group 16">
            <a:extLst>
              <a:ext uri="{FF2B5EF4-FFF2-40B4-BE49-F238E27FC236}">
                <a16:creationId xmlns:a16="http://schemas.microsoft.com/office/drawing/2014/main" id="{D2668815-95B9-B43B-07DD-F818EBEACC3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371600"/>
            <a:ext cx="8839200" cy="914400"/>
            <a:chOff x="192" y="864"/>
            <a:chExt cx="5568" cy="576"/>
          </a:xfrm>
        </p:grpSpPr>
        <p:grpSp>
          <p:nvGrpSpPr>
            <p:cNvPr id="15375" name="Group 15">
              <a:extLst>
                <a:ext uri="{FF2B5EF4-FFF2-40B4-BE49-F238E27FC236}">
                  <a16:creationId xmlns:a16="http://schemas.microsoft.com/office/drawing/2014/main" id="{21A0DED2-0E8D-1E03-1E87-9457C90804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864"/>
              <a:ext cx="5424" cy="576"/>
              <a:chOff x="192" y="864"/>
              <a:chExt cx="5424" cy="576"/>
            </a:xfrm>
          </p:grpSpPr>
          <p:sp>
            <p:nvSpPr>
              <p:cNvPr id="15372" name="Rectangle 12">
                <a:extLst>
                  <a:ext uri="{FF2B5EF4-FFF2-40B4-BE49-F238E27FC236}">
                    <a16:creationId xmlns:a16="http://schemas.microsoft.com/office/drawing/2014/main" id="{2D13E1ED-9049-8E01-3809-9C9B2A34A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864"/>
                <a:ext cx="5424" cy="576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66" name="Text Box 6">
                <a:extLst>
                  <a:ext uri="{FF2B5EF4-FFF2-40B4-BE49-F238E27FC236}">
                    <a16:creationId xmlns:a16="http://schemas.microsoft.com/office/drawing/2014/main" id="{C1FD1D46-9445-E29F-9547-EE31CD60D5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028"/>
                <a:ext cx="21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b="1"/>
                  <a:t>Percentage mass (%) = </a:t>
                </a:r>
              </a:p>
            </p:txBody>
          </p:sp>
          <p:sp>
            <p:nvSpPr>
              <p:cNvPr id="15367" name="Text Box 7">
                <a:extLst>
                  <a:ext uri="{FF2B5EF4-FFF2-40B4-BE49-F238E27FC236}">
                    <a16:creationId xmlns:a16="http://schemas.microsoft.com/office/drawing/2014/main" id="{C3A4FD57-A84B-F398-087C-54381C65E5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864"/>
                <a:ext cx="240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b="1"/>
                  <a:t>Mass of element A</a:t>
                </a:r>
                <a:r>
                  <a:rPr lang="en-GB" altLang="en-US" sz="2000" b="1" baseline="-25000"/>
                  <a:t>r</a:t>
                </a:r>
              </a:p>
            </p:txBody>
          </p:sp>
          <p:sp>
            <p:nvSpPr>
              <p:cNvPr id="15368" name="Text Box 8">
                <a:extLst>
                  <a:ext uri="{FF2B5EF4-FFF2-40B4-BE49-F238E27FC236}">
                    <a16:creationId xmlns:a16="http://schemas.microsoft.com/office/drawing/2014/main" id="{31A3470C-3D95-7665-BFC9-77C327071C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152"/>
                <a:ext cx="240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 b="1"/>
                  <a:t>Relative formula mass M</a:t>
                </a:r>
                <a:r>
                  <a:rPr lang="en-GB" altLang="en-US" sz="2000" b="1" baseline="-25000"/>
                  <a:t>r</a:t>
                </a:r>
              </a:p>
            </p:txBody>
          </p:sp>
          <p:sp>
            <p:nvSpPr>
              <p:cNvPr id="15370" name="Line 10">
                <a:extLst>
                  <a:ext uri="{FF2B5EF4-FFF2-40B4-BE49-F238E27FC236}">
                    <a16:creationId xmlns:a16="http://schemas.microsoft.com/office/drawing/2014/main" id="{28A69155-42F3-C370-9E3C-820D6F0FB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1152"/>
                <a:ext cx="182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369" name="Text Box 9">
              <a:extLst>
                <a:ext uri="{FF2B5EF4-FFF2-40B4-BE49-F238E27FC236}">
                  <a16:creationId xmlns:a16="http://schemas.microsoft.com/office/drawing/2014/main" id="{C4604B8C-727C-0403-973E-F1625DFC6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1008"/>
              <a:ext cx="9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b="1"/>
                <a:t>x100%</a:t>
              </a:r>
            </a:p>
          </p:txBody>
        </p:sp>
      </p:grpSp>
      <p:sp>
        <p:nvSpPr>
          <p:cNvPr id="15377" name="Text Box 17">
            <a:extLst>
              <a:ext uri="{FF2B5EF4-FFF2-40B4-BE49-F238E27FC236}">
                <a16:creationId xmlns:a16="http://schemas.microsoft.com/office/drawing/2014/main" id="{AEF97467-474B-1B5A-3453-DF8DF9A78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9600"/>
            <a:ext cx="8686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i="1">
                <a:solidFill>
                  <a:srgbClr val="66CCFF"/>
                </a:solidFill>
                <a:latin typeface="Comic Sans MS" panose="030F0702030302020204" pitchFamily="66" charset="0"/>
              </a:rPr>
              <a:t>Calculate the percentage mass of the following: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Hydrogen in hydrochloric acid, HCl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66CCFF"/>
                </a:solidFill>
                <a:latin typeface="Comic Sans MS" panose="030F0702030302020204" pitchFamily="66" charset="0"/>
              </a:rPr>
              <a:t>Potassium in potassium chloride, KCl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Calcium in calcium chloride, CaCl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66CCFF"/>
                </a:solidFill>
                <a:latin typeface="Comic Sans MS" panose="030F0702030302020204" pitchFamily="66" charset="0"/>
              </a:rPr>
              <a:t>Oxygen in water, H</a:t>
            </a:r>
            <a:r>
              <a:rPr lang="en-GB" altLang="en-US" sz="2000" baseline="-25000">
                <a:solidFill>
                  <a:srgbClr val="66CC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rgbClr val="66CCFF"/>
                </a:solidFill>
                <a:latin typeface="Comic Sans MS" panose="030F0702030302020204" pitchFamily="66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nimBg="1" autoUpdateAnimBg="0"/>
      <p:bldP spid="1537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6986D302-2BC9-7466-B148-E23E263BE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EB6-F1CC-48B9-A040-55640799B42B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D953E34-A544-D80F-C050-6C11A225E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2775"/>
          </a:xfrm>
        </p:spPr>
        <p:txBody>
          <a:bodyPr/>
          <a:lstStyle/>
          <a:p>
            <a:r>
              <a:rPr lang="en-GB" altLang="en-US" sz="4000"/>
              <a:t>Calculating the mass of a product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77EA99C4-78C4-E2AC-14A8-0BEBCA71B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5988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i="1">
                <a:solidFill>
                  <a:srgbClr val="99FFCC"/>
                </a:solidFill>
                <a:latin typeface="Comic Sans MS" panose="030F0702030302020204" pitchFamily="66" charset="0"/>
              </a:rPr>
              <a:t>E.g. what mass of magnesium oxide is produced when 60g of magnesium is burned in air?</a:t>
            </a:r>
          </a:p>
        </p:txBody>
      </p:sp>
      <p:grpSp>
        <p:nvGrpSpPr>
          <p:cNvPr id="16396" name="Group 12">
            <a:extLst>
              <a:ext uri="{FF2B5EF4-FFF2-40B4-BE49-F238E27FC236}">
                <a16:creationId xmlns:a16="http://schemas.microsoft.com/office/drawing/2014/main" id="{8B469D78-77AB-F6DD-8925-D4EE338D7F0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362200"/>
            <a:ext cx="8686800" cy="1311275"/>
            <a:chOff x="144" y="1488"/>
            <a:chExt cx="5472" cy="826"/>
          </a:xfrm>
        </p:grpSpPr>
        <p:sp>
          <p:nvSpPr>
            <p:cNvPr id="16392" name="Text Box 8">
              <a:extLst>
                <a:ext uri="{FF2B5EF4-FFF2-40B4-BE49-F238E27FC236}">
                  <a16:creationId xmlns:a16="http://schemas.microsoft.com/office/drawing/2014/main" id="{72C5CF25-DE5A-DA66-8637-A6ACB9B54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488"/>
              <a:ext cx="547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b="1">
                  <a:solidFill>
                    <a:schemeClr val="hlink"/>
                  </a:solidFill>
                </a:rPr>
                <a:t>Step 1: READ the equation: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US" sz="2000"/>
                <a:t>2Mg + O</a:t>
              </a:r>
              <a:r>
                <a:rPr lang="en-GB" altLang="en-US" sz="2000" baseline="-25000"/>
                <a:t>2</a:t>
              </a:r>
              <a:r>
                <a:rPr lang="en-GB" altLang="en-US" sz="2000"/>
                <a:t>       	 2MgO</a:t>
              </a:r>
            </a:p>
            <a:p>
              <a:pPr>
                <a:spcBef>
                  <a:spcPct val="50000"/>
                </a:spcBef>
              </a:pPr>
              <a:endParaRPr lang="en-GB" altLang="en-US" sz="2000"/>
            </a:p>
          </p:txBody>
        </p:sp>
        <p:sp>
          <p:nvSpPr>
            <p:cNvPr id="16388" name="Line 4">
              <a:extLst>
                <a:ext uri="{FF2B5EF4-FFF2-40B4-BE49-F238E27FC236}">
                  <a16:creationId xmlns:a16="http://schemas.microsoft.com/office/drawing/2014/main" id="{AB191760-1B83-333E-8A9B-F0A42D383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920"/>
              <a:ext cx="43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397" name="Group 13">
            <a:extLst>
              <a:ext uri="{FF2B5EF4-FFF2-40B4-BE49-F238E27FC236}">
                <a16:creationId xmlns:a16="http://schemas.microsoft.com/office/drawing/2014/main" id="{EEBEF090-17A9-FFE4-8E2D-395D4A59E1E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981200"/>
            <a:ext cx="4800600" cy="2057400"/>
            <a:chOff x="2736" y="1248"/>
            <a:chExt cx="3024" cy="1296"/>
          </a:xfrm>
        </p:grpSpPr>
        <p:sp>
          <p:nvSpPr>
            <p:cNvPr id="16389" name="Text Box 5">
              <a:extLst>
                <a:ext uri="{FF2B5EF4-FFF2-40B4-BE49-F238E27FC236}">
                  <a16:creationId xmlns:a16="http://schemas.microsoft.com/office/drawing/2014/main" id="{6C911E07-306C-B9F0-A374-A22FE411B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248"/>
              <a:ext cx="1488" cy="826"/>
            </a:xfrm>
            <a:prstGeom prst="rect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IGNORE the oxygen in step 2 – the question doesn’t ask for it</a:t>
              </a:r>
            </a:p>
          </p:txBody>
        </p:sp>
        <p:sp>
          <p:nvSpPr>
            <p:cNvPr id="16390" name="Freeform 6">
              <a:extLst>
                <a:ext uri="{FF2B5EF4-FFF2-40B4-BE49-F238E27FC236}">
                  <a16:creationId xmlns:a16="http://schemas.microsoft.com/office/drawing/2014/main" id="{D3ACF198-9A40-992B-7774-36B777A85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1320"/>
              <a:ext cx="1584" cy="456"/>
            </a:xfrm>
            <a:custGeom>
              <a:avLst/>
              <a:gdLst>
                <a:gd name="T0" fmla="*/ 1584 w 1584"/>
                <a:gd name="T1" fmla="*/ 24 h 456"/>
                <a:gd name="T2" fmla="*/ 912 w 1584"/>
                <a:gd name="T3" fmla="*/ 72 h 456"/>
                <a:gd name="T4" fmla="*/ 0 w 1584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4" h="456">
                  <a:moveTo>
                    <a:pt x="1584" y="24"/>
                  </a:moveTo>
                  <a:cubicBezTo>
                    <a:pt x="1380" y="12"/>
                    <a:pt x="1176" y="0"/>
                    <a:pt x="912" y="72"/>
                  </a:cubicBezTo>
                  <a:cubicBezTo>
                    <a:pt x="648" y="144"/>
                    <a:pt x="324" y="300"/>
                    <a:pt x="0" y="456"/>
                  </a:cubicBezTo>
                </a:path>
              </a:pathLst>
            </a:custGeom>
            <a:noFill/>
            <a:ln w="63500" cap="flat" cmpd="sng">
              <a:solidFill>
                <a:srgbClr val="99000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91" name="Freeform 7">
              <a:extLst>
                <a:ext uri="{FF2B5EF4-FFF2-40B4-BE49-F238E27FC236}">
                  <a16:creationId xmlns:a16="http://schemas.microsoft.com/office/drawing/2014/main" id="{318A9B38-BBF5-CFBE-283B-2EAD57BCB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016"/>
              <a:ext cx="632" cy="528"/>
            </a:xfrm>
            <a:custGeom>
              <a:avLst/>
              <a:gdLst>
                <a:gd name="T0" fmla="*/ 624 w 632"/>
                <a:gd name="T1" fmla="*/ 0 h 528"/>
                <a:gd name="T2" fmla="*/ 528 w 632"/>
                <a:gd name="T3" fmla="*/ 240 h 528"/>
                <a:gd name="T4" fmla="*/ 0 w 632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2" h="528">
                  <a:moveTo>
                    <a:pt x="624" y="0"/>
                  </a:moveTo>
                  <a:cubicBezTo>
                    <a:pt x="628" y="76"/>
                    <a:pt x="632" y="152"/>
                    <a:pt x="528" y="240"/>
                  </a:cubicBezTo>
                  <a:cubicBezTo>
                    <a:pt x="424" y="328"/>
                    <a:pt x="212" y="428"/>
                    <a:pt x="0" y="528"/>
                  </a:cubicBezTo>
                </a:path>
              </a:pathLst>
            </a:custGeom>
            <a:noFill/>
            <a:ln w="63500" cap="flat" cmpd="sng">
              <a:solidFill>
                <a:srgbClr val="99000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393" name="Text Box 9">
            <a:extLst>
              <a:ext uri="{FF2B5EF4-FFF2-40B4-BE49-F238E27FC236}">
                <a16:creationId xmlns:a16="http://schemas.microsoft.com/office/drawing/2014/main" id="{60E10D6D-BCDB-B043-C38B-B490E574B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6868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chemeClr val="hlink"/>
                </a:solidFill>
                <a:latin typeface="Comic Sans MS" panose="030F0702030302020204" pitchFamily="66" charset="0"/>
              </a:rPr>
              <a:t>Step 3: LEARN and APPLY the following 3 points:</a:t>
            </a:r>
          </a:p>
          <a:p>
            <a:pPr algn="ctr"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48g of Mg makes 80g of MgO</a:t>
            </a:r>
          </a:p>
          <a:p>
            <a:pPr algn="ctr"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1g of Mg makes 80/48 = 1.66g of MgO</a:t>
            </a:r>
          </a:p>
          <a:p>
            <a:pPr algn="ctr"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60g of Mg makes 1.66 x 60 = 100g of MgO</a:t>
            </a:r>
            <a:endParaRPr lang="en-GB" altLang="en-US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CB24635D-DE69-FA32-44DC-8835126FC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33800"/>
            <a:ext cx="8915400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chemeClr val="hlink"/>
                </a:solidFill>
              </a:rPr>
              <a:t>Step 2: WORK OUT the relative formula masses (M</a:t>
            </a:r>
            <a:r>
              <a:rPr lang="en-GB" altLang="en-US" sz="2000" b="1" baseline="-25000">
                <a:solidFill>
                  <a:schemeClr val="hlink"/>
                </a:solidFill>
              </a:rPr>
              <a:t>r</a:t>
            </a:r>
            <a:r>
              <a:rPr lang="en-GB" altLang="en-US" sz="2000" b="1">
                <a:solidFill>
                  <a:schemeClr val="hlink"/>
                </a:solidFill>
              </a:rPr>
              <a:t>):</a:t>
            </a:r>
          </a:p>
          <a:p>
            <a:pPr algn="ctr">
              <a:spcBef>
                <a:spcPct val="50000"/>
              </a:spcBef>
            </a:pPr>
            <a:r>
              <a:rPr lang="en-GB" altLang="en-US" sz="2000"/>
              <a:t>2Mg = 2 x 24 = 48       	 2MgO = 2 x (24+16) = 80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93" grpId="0" build="p" autoUpdateAnimBg="0"/>
      <p:bldP spid="163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0755CB1B-3019-1104-9854-B8CAF984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1D16-36D3-4290-B77C-FA50AA5CDF29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9C3F2045-AA17-AFD5-C67D-061CCF4D7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68413"/>
            <a:ext cx="89154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en-GB" altLang="en-US" sz="2000" i="1">
                <a:solidFill>
                  <a:srgbClr val="FFFF99"/>
                </a:solidFill>
                <a:latin typeface="Comic Sans MS" panose="030F0702030302020204" pitchFamily="66" charset="0"/>
              </a:rPr>
              <a:t>Work out M</a:t>
            </a:r>
            <a:r>
              <a:rPr lang="en-GB" altLang="en-US" sz="2000" i="1" baseline="-25000">
                <a:solidFill>
                  <a:srgbClr val="FFFF99"/>
                </a:solidFill>
                <a:latin typeface="Comic Sans MS" panose="030F0702030302020204" pitchFamily="66" charset="0"/>
              </a:rPr>
              <a:t>r</a:t>
            </a:r>
            <a:r>
              <a:rPr lang="en-GB" altLang="en-US" sz="2000" i="1">
                <a:solidFill>
                  <a:srgbClr val="FFFF99"/>
                </a:solidFill>
                <a:latin typeface="Comic Sans MS" panose="030F0702030302020204" pitchFamily="66" charset="0"/>
              </a:rPr>
              <a:t>:    2H</a:t>
            </a:r>
            <a:r>
              <a:rPr lang="en-GB" altLang="en-US" sz="2000" i="1" baseline="-25000">
                <a:solidFill>
                  <a:srgbClr val="FFFF99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 i="1">
                <a:solidFill>
                  <a:srgbClr val="FFFF99"/>
                </a:solidFill>
                <a:latin typeface="Comic Sans MS" panose="030F0702030302020204" pitchFamily="66" charset="0"/>
              </a:rPr>
              <a:t>O = 2 x ((2x1)+16) = 36              2H</a:t>
            </a:r>
            <a:r>
              <a:rPr lang="en-GB" altLang="en-US" sz="2000" i="1" baseline="-25000">
                <a:solidFill>
                  <a:srgbClr val="FFFF99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 i="1">
                <a:solidFill>
                  <a:srgbClr val="FFFF99"/>
                </a:solidFill>
                <a:latin typeface="Comic Sans MS" panose="030F0702030302020204" pitchFamily="66" charset="0"/>
              </a:rPr>
              <a:t> = 2x2 = 4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36g of water produces 4g of hydrogen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So 1g of water produces 4/36 = 0.11g of hydrogen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6g of water will produce (4/36) x 6 = </a:t>
            </a: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0.66g of hydrogen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816121E1-C792-F53C-1DD0-44ADF5380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051300"/>
            <a:ext cx="8991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GB" altLang="en-US" sz="2000" i="1">
                <a:solidFill>
                  <a:srgbClr val="FFFF99"/>
                </a:solidFill>
              </a:rPr>
              <a:t>M</a:t>
            </a:r>
            <a:r>
              <a:rPr lang="en-GB" altLang="en-US" sz="2000" i="1" baseline="-25000">
                <a:solidFill>
                  <a:srgbClr val="FFFF99"/>
                </a:solidFill>
              </a:rPr>
              <a:t>r</a:t>
            </a:r>
            <a:r>
              <a:rPr lang="en-GB" altLang="en-US" sz="2000" i="1">
                <a:solidFill>
                  <a:srgbClr val="FFFF99"/>
                </a:solidFill>
              </a:rPr>
              <a:t>: 2Ca = 2x40 = 80                                 2CaO = 2 x (40+16) = 112</a:t>
            </a:r>
          </a:p>
          <a:p>
            <a:pPr lvl="1">
              <a:spcBef>
                <a:spcPct val="50000"/>
              </a:spcBef>
            </a:pPr>
            <a:r>
              <a:rPr lang="en-GB" altLang="en-US" sz="2000"/>
              <a:t>80g produces 112g so 10g produces (112/80) x 10 =</a:t>
            </a:r>
            <a:r>
              <a:rPr lang="en-GB" altLang="en-US" sz="2000" b="1"/>
              <a:t> </a:t>
            </a:r>
            <a:r>
              <a:rPr lang="en-GB" altLang="en-US" sz="2000" b="1" u="sng"/>
              <a:t>14g of CaO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44B7E727-8C22-0E95-4F66-00EAFE2BD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19800"/>
            <a:ext cx="8991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>
                <a:solidFill>
                  <a:srgbClr val="FFFF99"/>
                </a:solidFill>
              </a:rPr>
              <a:t>M</a:t>
            </a:r>
            <a:r>
              <a:rPr lang="en-GB" altLang="en-US" sz="2000" i="1" baseline="-25000">
                <a:solidFill>
                  <a:srgbClr val="FFFF99"/>
                </a:solidFill>
              </a:rPr>
              <a:t>r</a:t>
            </a:r>
            <a:r>
              <a:rPr lang="en-GB" altLang="en-US" sz="2000" i="1">
                <a:solidFill>
                  <a:srgbClr val="FFFF99"/>
                </a:solidFill>
              </a:rPr>
              <a:t>:  2Al</a:t>
            </a:r>
            <a:r>
              <a:rPr lang="en-GB" altLang="en-US" sz="2000" i="1" baseline="-25000">
                <a:solidFill>
                  <a:srgbClr val="FFFF99"/>
                </a:solidFill>
              </a:rPr>
              <a:t>2</a:t>
            </a:r>
            <a:r>
              <a:rPr lang="en-GB" altLang="en-US" sz="2000" i="1">
                <a:solidFill>
                  <a:srgbClr val="FFFF99"/>
                </a:solidFill>
              </a:rPr>
              <a:t>O</a:t>
            </a:r>
            <a:r>
              <a:rPr lang="en-GB" altLang="en-US" sz="2000" i="1" baseline="-25000">
                <a:solidFill>
                  <a:srgbClr val="FFFF99"/>
                </a:solidFill>
              </a:rPr>
              <a:t>3</a:t>
            </a:r>
            <a:r>
              <a:rPr lang="en-GB" altLang="en-US" sz="2000" i="1">
                <a:solidFill>
                  <a:srgbClr val="FFFF99"/>
                </a:solidFill>
              </a:rPr>
              <a:t> = 2x((2x27)+(3x16)) = 204        4Al = 4x27 = 108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204g produces 108g so 100g produces (108/204) x 100 =</a:t>
            </a:r>
            <a:r>
              <a:rPr lang="en-GB" altLang="en-US" sz="2000" b="1"/>
              <a:t> </a:t>
            </a:r>
            <a:r>
              <a:rPr lang="en-GB" altLang="en-US" sz="2000" b="1" u="sng"/>
              <a:t>52.9g of Al</a:t>
            </a:r>
            <a:r>
              <a:rPr lang="en-GB" altLang="en-US" sz="2000" b="1" u="sng" baseline="-25000"/>
              <a:t>2</a:t>
            </a:r>
            <a:r>
              <a:rPr lang="en-GB" altLang="en-US" sz="2000" b="1" u="sng"/>
              <a:t>O</a:t>
            </a:r>
            <a:r>
              <a:rPr lang="en-GB" altLang="en-US" sz="2000" b="1" u="sng" baseline="-25000"/>
              <a:t>3</a:t>
            </a:r>
          </a:p>
        </p:txBody>
      </p:sp>
      <p:grpSp>
        <p:nvGrpSpPr>
          <p:cNvPr id="17421" name="Group 13">
            <a:extLst>
              <a:ext uri="{FF2B5EF4-FFF2-40B4-BE49-F238E27FC236}">
                <a16:creationId xmlns:a16="http://schemas.microsoft.com/office/drawing/2014/main" id="{1A6B41EA-4A60-E432-C16C-38D6680D01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311275"/>
            <a:chOff x="0" y="0"/>
            <a:chExt cx="5760" cy="826"/>
          </a:xfrm>
        </p:grpSpPr>
        <p:sp>
          <p:nvSpPr>
            <p:cNvPr id="17411" name="Text Box 3">
              <a:extLst>
                <a:ext uri="{FF2B5EF4-FFF2-40B4-BE49-F238E27FC236}">
                  <a16:creationId xmlns:a16="http://schemas.microsoft.com/office/drawing/2014/main" id="{E9F9CE59-BA12-0FB0-26CD-8E08E7146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576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000">
                  <a:solidFill>
                    <a:schemeClr val="hlink"/>
                  </a:solidFill>
                  <a:latin typeface="Comic Sans MS" panose="030F0702030302020204" pitchFamily="66" charset="0"/>
                </a:rPr>
                <a:t>When water is electrolysed it breaks down into hydrogen and oxygen: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2H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O                  2H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 + O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hlink"/>
                  </a:solidFill>
                  <a:latin typeface="Comic Sans MS" panose="030F0702030302020204" pitchFamily="66" charset="0"/>
                </a:rPr>
                <a:t>What mass of hydrogen is produced by the electrolysis of 6g of water?</a:t>
              </a:r>
            </a:p>
          </p:txBody>
        </p:sp>
        <p:sp>
          <p:nvSpPr>
            <p:cNvPr id="17418" name="Line 10">
              <a:extLst>
                <a:ext uri="{FF2B5EF4-FFF2-40B4-BE49-F238E27FC236}">
                  <a16:creationId xmlns:a16="http://schemas.microsoft.com/office/drawing/2014/main" id="{AD85D6DD-53CE-1974-B43B-243CFBC98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84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423" name="Group 15">
            <a:extLst>
              <a:ext uri="{FF2B5EF4-FFF2-40B4-BE49-F238E27FC236}">
                <a16:creationId xmlns:a16="http://schemas.microsoft.com/office/drawing/2014/main" id="{39562CA1-64B6-A263-ECBF-62ACC764DC52}"/>
              </a:ext>
            </a:extLst>
          </p:cNvPr>
          <p:cNvGrpSpPr>
            <a:grpSpLocks/>
          </p:cNvGrpSpPr>
          <p:nvPr/>
        </p:nvGrpSpPr>
        <p:grpSpPr bwMode="auto">
          <a:xfrm>
            <a:off x="0" y="5181600"/>
            <a:ext cx="9144000" cy="854075"/>
            <a:chOff x="0" y="3264"/>
            <a:chExt cx="5760" cy="538"/>
          </a:xfrm>
        </p:grpSpPr>
        <p:sp>
          <p:nvSpPr>
            <p:cNvPr id="17412" name="Text Box 4">
              <a:extLst>
                <a:ext uri="{FF2B5EF4-FFF2-40B4-BE49-F238E27FC236}">
                  <a16:creationId xmlns:a16="http://schemas.microsoft.com/office/drawing/2014/main" id="{CA50482F-4E1C-D470-59B0-1017F28F88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64"/>
              <a:ext cx="576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hlink"/>
                  </a:solidFill>
                  <a:latin typeface="Comic Sans MS" panose="030F0702030302020204" pitchFamily="66" charset="0"/>
                </a:rPr>
                <a:t>3)  What mass of aluminium is produced from 100g of aluminium oxide?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2Al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O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3       </a:t>
              </a: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              4Al + 3O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7419" name="Line 11">
              <a:extLst>
                <a:ext uri="{FF2B5EF4-FFF2-40B4-BE49-F238E27FC236}">
                  <a16:creationId xmlns:a16="http://schemas.microsoft.com/office/drawing/2014/main" id="{7DC69B32-B575-418A-4C7A-0EBF129804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648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422" name="Group 14">
            <a:extLst>
              <a:ext uri="{FF2B5EF4-FFF2-40B4-BE49-F238E27FC236}">
                <a16:creationId xmlns:a16="http://schemas.microsoft.com/office/drawing/2014/main" id="{1C0CC248-EE32-1455-4EA0-EC7670C0A015}"/>
              </a:ext>
            </a:extLst>
          </p:cNvPr>
          <p:cNvGrpSpPr>
            <a:grpSpLocks/>
          </p:cNvGrpSpPr>
          <p:nvPr/>
        </p:nvGrpSpPr>
        <p:grpSpPr bwMode="auto">
          <a:xfrm>
            <a:off x="0" y="3213100"/>
            <a:ext cx="9144000" cy="854075"/>
            <a:chOff x="0" y="1920"/>
            <a:chExt cx="5760" cy="538"/>
          </a:xfrm>
        </p:grpSpPr>
        <p:sp>
          <p:nvSpPr>
            <p:cNvPr id="17413" name="Text Box 5">
              <a:extLst>
                <a:ext uri="{FF2B5EF4-FFF2-40B4-BE49-F238E27FC236}">
                  <a16:creationId xmlns:a16="http://schemas.microsoft.com/office/drawing/2014/main" id="{927A55E2-84F3-98FD-5B35-6C453A26C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920"/>
              <a:ext cx="576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hlink"/>
                  </a:solidFill>
                  <a:latin typeface="Comic Sans MS" panose="030F0702030302020204" pitchFamily="66" charset="0"/>
                </a:rPr>
                <a:t>2)  What mass of calcium oxide is produced when 10g of calcium burns?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2Ca + O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     </a:t>
              </a: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                 2CaO</a:t>
              </a:r>
            </a:p>
          </p:txBody>
        </p:sp>
        <p:sp>
          <p:nvSpPr>
            <p:cNvPr id="17420" name="Line 12">
              <a:extLst>
                <a:ext uri="{FF2B5EF4-FFF2-40B4-BE49-F238E27FC236}">
                  <a16:creationId xmlns:a16="http://schemas.microsoft.com/office/drawing/2014/main" id="{F825D564-DEFA-14D9-BFF5-5C46548B1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304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uiExpand="1" build="p" autoUpdateAnimBg="0"/>
      <p:bldP spid="17415" grpId="0" uiExpand="1" build="p" autoUpdateAnimBg="0"/>
      <p:bldP spid="1741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20903F54-A191-A5D3-B79B-A9D0FC34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549D-A108-4D29-8154-64EDA6DDDD87}" type="datetime1">
              <a:rPr lang="en-GB" altLang="en-US"/>
              <a:pPr/>
              <a:t>23/05/2023</a:t>
            </a:fld>
            <a:endParaRPr lang="en-GB" altLang="en-US"/>
          </a:p>
        </p:txBody>
      </p:sp>
      <p:grpSp>
        <p:nvGrpSpPr>
          <p:cNvPr id="20511" name="Group 31">
            <a:extLst>
              <a:ext uri="{FF2B5EF4-FFF2-40B4-BE49-F238E27FC236}">
                <a16:creationId xmlns:a16="http://schemas.microsoft.com/office/drawing/2014/main" id="{F7B44E3F-DC96-4783-F7A5-D40A995FF38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343400"/>
            <a:ext cx="8686800" cy="1066800"/>
            <a:chOff x="144" y="2736"/>
            <a:chExt cx="5472" cy="672"/>
          </a:xfrm>
        </p:grpSpPr>
        <p:grpSp>
          <p:nvGrpSpPr>
            <p:cNvPr id="20510" name="Group 30">
              <a:extLst>
                <a:ext uri="{FF2B5EF4-FFF2-40B4-BE49-F238E27FC236}">
                  <a16:creationId xmlns:a16="http://schemas.microsoft.com/office/drawing/2014/main" id="{3988319A-A28C-904A-73B9-6EF6BE1A86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2736"/>
              <a:ext cx="5472" cy="672"/>
              <a:chOff x="144" y="2736"/>
              <a:chExt cx="5472" cy="672"/>
            </a:xfrm>
          </p:grpSpPr>
          <p:sp>
            <p:nvSpPr>
              <p:cNvPr id="20508" name="Rectangle 28">
                <a:extLst>
                  <a:ext uri="{FF2B5EF4-FFF2-40B4-BE49-F238E27FC236}">
                    <a16:creationId xmlns:a16="http://schemas.microsoft.com/office/drawing/2014/main" id="{C2FDED29-04DD-C30A-8763-36F380A09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736"/>
                <a:ext cx="5472" cy="672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1" name="Line 21">
                <a:extLst>
                  <a:ext uri="{FF2B5EF4-FFF2-40B4-BE49-F238E27FC236}">
                    <a16:creationId xmlns:a16="http://schemas.microsoft.com/office/drawing/2014/main" id="{F6930367-DC04-C5F4-0872-32A334D0A9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" y="3072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2" name="Line 22">
                <a:extLst>
                  <a:ext uri="{FF2B5EF4-FFF2-40B4-BE49-F238E27FC236}">
                    <a16:creationId xmlns:a16="http://schemas.microsoft.com/office/drawing/2014/main" id="{A19646DB-BDAA-B69F-8CF6-2BE658D54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3072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03" name="Group 23">
              <a:extLst>
                <a:ext uri="{FF2B5EF4-FFF2-40B4-BE49-F238E27FC236}">
                  <a16:creationId xmlns:a16="http://schemas.microsoft.com/office/drawing/2014/main" id="{D7CF224D-59B6-6A19-222A-3C80CD14A6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2976"/>
              <a:ext cx="240" cy="96"/>
              <a:chOff x="3408" y="1200"/>
              <a:chExt cx="240" cy="96"/>
            </a:xfrm>
          </p:grpSpPr>
          <p:sp>
            <p:nvSpPr>
              <p:cNvPr id="20504" name="Line 24">
                <a:extLst>
                  <a:ext uri="{FF2B5EF4-FFF2-40B4-BE49-F238E27FC236}">
                    <a16:creationId xmlns:a16="http://schemas.microsoft.com/office/drawing/2014/main" id="{8660D695-893F-3179-CF79-B6E402FB48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5" name="Line 25">
                <a:extLst>
                  <a:ext uri="{FF2B5EF4-FFF2-40B4-BE49-F238E27FC236}">
                    <a16:creationId xmlns:a16="http://schemas.microsoft.com/office/drawing/2014/main" id="{CE012F9A-C138-24F2-1531-1D93E34004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4D2FC42-2D6D-EA08-C4F0-13D76C170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57213"/>
          </a:xfrm>
        </p:spPr>
        <p:txBody>
          <a:bodyPr/>
          <a:lstStyle/>
          <a:p>
            <a:r>
              <a:rPr lang="en-GB" altLang="en-US"/>
              <a:t>Another method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A91847E0-2037-2686-2CFB-911CF5BE9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Try using this equation:</a:t>
            </a:r>
          </a:p>
        </p:txBody>
      </p:sp>
      <p:grpSp>
        <p:nvGrpSpPr>
          <p:cNvPr id="20509" name="Group 29">
            <a:extLst>
              <a:ext uri="{FF2B5EF4-FFF2-40B4-BE49-F238E27FC236}">
                <a16:creationId xmlns:a16="http://schemas.microsoft.com/office/drawing/2014/main" id="{81D8A4C5-DB6F-D773-280F-FC79C07F2ED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371600"/>
            <a:ext cx="8686800" cy="1066800"/>
            <a:chOff x="144" y="864"/>
            <a:chExt cx="5472" cy="672"/>
          </a:xfrm>
        </p:grpSpPr>
        <p:sp>
          <p:nvSpPr>
            <p:cNvPr id="20507" name="Rectangle 27">
              <a:extLst>
                <a:ext uri="{FF2B5EF4-FFF2-40B4-BE49-F238E27FC236}">
                  <a16:creationId xmlns:a16="http://schemas.microsoft.com/office/drawing/2014/main" id="{659EBC3D-ECFD-779E-C7D7-58A81A25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864"/>
              <a:ext cx="5472" cy="6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4" name="Text Box 4">
              <a:extLst>
                <a:ext uri="{FF2B5EF4-FFF2-40B4-BE49-F238E27FC236}">
                  <a16:creationId xmlns:a16="http://schemas.microsoft.com/office/drawing/2014/main" id="{D103363C-FA73-1322-EB84-DB310E1235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912"/>
              <a:ext cx="29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Mass of product IN GRAMMES</a:t>
              </a:r>
            </a:p>
          </p:txBody>
        </p:sp>
        <p:sp>
          <p:nvSpPr>
            <p:cNvPr id="20485" name="Text Box 5">
              <a:extLst>
                <a:ext uri="{FF2B5EF4-FFF2-40B4-BE49-F238E27FC236}">
                  <a16:creationId xmlns:a16="http://schemas.microsoft.com/office/drawing/2014/main" id="{9949286F-B151-5172-8303-9AFEA5805D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200"/>
              <a:ext cx="30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Mass of reactant IN GRAMMES</a:t>
              </a: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54848D8A-FE56-112A-AADF-DA97D511A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912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M</a:t>
              </a:r>
              <a:r>
                <a:rPr lang="en-GB" altLang="en-US" baseline="-25000"/>
                <a:t>r </a:t>
              </a:r>
              <a:r>
                <a:rPr lang="en-GB" altLang="en-US"/>
                <a:t>of product</a:t>
              </a:r>
            </a:p>
          </p:txBody>
        </p:sp>
        <p:sp>
          <p:nvSpPr>
            <p:cNvPr id="20487" name="Text Box 7">
              <a:extLst>
                <a:ext uri="{FF2B5EF4-FFF2-40B4-BE49-F238E27FC236}">
                  <a16:creationId xmlns:a16="http://schemas.microsoft.com/office/drawing/2014/main" id="{040EA842-4A52-7DDF-2B6B-AECC9D77B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200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M</a:t>
              </a:r>
              <a:r>
                <a:rPr lang="en-GB" altLang="en-US" baseline="-25000"/>
                <a:t>r </a:t>
              </a:r>
              <a:r>
                <a:rPr lang="en-GB" altLang="en-US"/>
                <a:t>of reactant</a:t>
              </a:r>
            </a:p>
          </p:txBody>
        </p:sp>
        <p:sp>
          <p:nvSpPr>
            <p:cNvPr id="20488" name="Line 8">
              <a:extLst>
                <a:ext uri="{FF2B5EF4-FFF2-40B4-BE49-F238E27FC236}">
                  <a16:creationId xmlns:a16="http://schemas.microsoft.com/office/drawing/2014/main" id="{97D8ADC9-3DAE-DFF0-FB0C-E6D219079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1200"/>
              <a:ext cx="288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9" name="Line 9">
              <a:extLst>
                <a:ext uri="{FF2B5EF4-FFF2-40B4-BE49-F238E27FC236}">
                  <a16:creationId xmlns:a16="http://schemas.microsoft.com/office/drawing/2014/main" id="{3E6FC967-BFA1-2EB4-7E3F-4AF5EE81C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1200"/>
              <a:ext cx="124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492" name="Group 12">
              <a:extLst>
                <a:ext uri="{FF2B5EF4-FFF2-40B4-BE49-F238E27FC236}">
                  <a16:creationId xmlns:a16="http://schemas.microsoft.com/office/drawing/2014/main" id="{689065F9-1ED7-5F03-DEE9-49AD901A50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1104"/>
              <a:ext cx="240" cy="96"/>
              <a:chOff x="3408" y="1200"/>
              <a:chExt cx="240" cy="96"/>
            </a:xfrm>
          </p:grpSpPr>
          <p:sp>
            <p:nvSpPr>
              <p:cNvPr id="20490" name="Line 10">
                <a:extLst>
                  <a:ext uri="{FF2B5EF4-FFF2-40B4-BE49-F238E27FC236}">
                    <a16:creationId xmlns:a16="http://schemas.microsoft.com/office/drawing/2014/main" id="{4B1A00C7-299F-7B9A-4AFB-08B298B274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1" name="Line 11">
                <a:extLst>
                  <a:ext uri="{FF2B5EF4-FFF2-40B4-BE49-F238E27FC236}">
                    <a16:creationId xmlns:a16="http://schemas.microsoft.com/office/drawing/2014/main" id="{EFE188A9-78D3-278E-C93A-853755B80E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0493" name="Group 13">
            <a:extLst>
              <a:ext uri="{FF2B5EF4-FFF2-40B4-BE49-F238E27FC236}">
                <a16:creationId xmlns:a16="http://schemas.microsoft.com/office/drawing/2014/main" id="{27490F81-9A16-173A-2C48-C60F8DF36AF7}"/>
              </a:ext>
            </a:extLst>
          </p:cNvPr>
          <p:cNvGrpSpPr>
            <a:grpSpLocks/>
          </p:cNvGrpSpPr>
          <p:nvPr/>
        </p:nvGrpSpPr>
        <p:grpSpPr bwMode="auto">
          <a:xfrm>
            <a:off x="0" y="2819400"/>
            <a:ext cx="9144000" cy="1311275"/>
            <a:chOff x="0" y="0"/>
            <a:chExt cx="5760" cy="826"/>
          </a:xfrm>
        </p:grpSpPr>
        <p:sp>
          <p:nvSpPr>
            <p:cNvPr id="20494" name="Text Box 14">
              <a:extLst>
                <a:ext uri="{FF2B5EF4-FFF2-40B4-BE49-F238E27FC236}">
                  <a16:creationId xmlns:a16="http://schemas.microsoft.com/office/drawing/2014/main" id="{B0E6C685-0C2B-5269-20E4-1E7CDB9212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576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hlink"/>
                  </a:solidFill>
                  <a:latin typeface="Comic Sans MS" panose="030F0702030302020204" pitchFamily="66" charset="0"/>
                </a:rPr>
                <a:t>Q. When water is electrolysed it breaks down into hydrogen and oxygen: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2H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O                  2H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 + O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hlink"/>
                  </a:solidFill>
                  <a:latin typeface="Comic Sans MS" panose="030F0702030302020204" pitchFamily="66" charset="0"/>
                </a:rPr>
                <a:t>What mass of hydrogen is produced by the electrolysis of 6g of water?</a:t>
              </a:r>
            </a:p>
          </p:txBody>
        </p:sp>
        <p:sp>
          <p:nvSpPr>
            <p:cNvPr id="20495" name="Line 15">
              <a:extLst>
                <a:ext uri="{FF2B5EF4-FFF2-40B4-BE49-F238E27FC236}">
                  <a16:creationId xmlns:a16="http://schemas.microsoft.com/office/drawing/2014/main" id="{B041E72E-4ED8-ECD4-0469-E0BC3BFEB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84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497" name="Text Box 17">
            <a:extLst>
              <a:ext uri="{FF2B5EF4-FFF2-40B4-BE49-F238E27FC236}">
                <a16:creationId xmlns:a16="http://schemas.microsoft.com/office/drawing/2014/main" id="{04037469-7473-592F-3903-0B576B37F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Mass of product IN GRAMMES</a:t>
            </a: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BDA7B5BF-8F4B-512B-9EC2-BBBD45E9E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6g</a:t>
            </a:r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32992A36-C20F-04CE-E1C9-A04226AB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419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4</a:t>
            </a: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87339522-ED1A-1C3F-A848-07BB585B1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876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36</a:t>
            </a: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3F368F75-EC26-7FF9-17A1-ED86279C8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8153400" cy="457200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So mass of product = (4/36) x 6g = </a:t>
            </a:r>
            <a:r>
              <a:rPr lang="en-GB" altLang="en-US" b="1" u="sng"/>
              <a:t>0.66g of hydrogen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autoUpdateAnimBg="0"/>
      <p:bldP spid="20498" grpId="0" autoUpdateAnimBg="0"/>
      <p:bldP spid="20499" grpId="0" autoUpdateAnimBg="0"/>
      <p:bldP spid="20500" grpId="0" autoUpdateAnimBg="0"/>
      <p:bldP spid="2050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2FF53B2D-530A-FCB7-2600-C0F8FDF45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20C8-A41D-474C-B8FB-7406ECF18C28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16E7DE9-3CD3-CE1E-49CA-74920B136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2775"/>
          </a:xfrm>
        </p:spPr>
        <p:txBody>
          <a:bodyPr/>
          <a:lstStyle/>
          <a:p>
            <a:r>
              <a:rPr lang="en-GB" altLang="en-US" sz="4000"/>
              <a:t>Calculating the volume of a product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0EAA4C38-04FA-715A-3D48-0DB44E7C5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701675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/>
              <a:t>At normal temperature and pressure the Relative Formula Mass (M</a:t>
            </a:r>
            <a:r>
              <a:rPr lang="en-GB" altLang="en-US" sz="2000" baseline="-25000"/>
              <a:t>r</a:t>
            </a:r>
            <a:r>
              <a:rPr lang="en-GB" altLang="en-US" sz="2000"/>
              <a:t>) of a gas will occupy a volume of 24 litres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1135802B-5C67-0A8B-5B2D-A4CFD6D6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e.g. 2g of H</a:t>
            </a:r>
            <a:r>
              <a:rPr lang="en-GB" altLang="en-US" sz="2000" baseline="-25000">
                <a:solidFill>
                  <a:srgbClr val="FFFF66"/>
                </a:solidFill>
              </a:rPr>
              <a:t>2</a:t>
            </a:r>
            <a:r>
              <a:rPr lang="en-GB" altLang="en-US" sz="2000">
                <a:solidFill>
                  <a:srgbClr val="FFFF66"/>
                </a:solidFill>
              </a:rPr>
              <a:t> has a volume of 24 litres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32g of O</a:t>
            </a:r>
            <a:r>
              <a:rPr lang="en-GB" altLang="en-US" sz="2000" baseline="-25000">
                <a:solidFill>
                  <a:srgbClr val="FFFF66"/>
                </a:solidFill>
              </a:rPr>
              <a:t>2</a:t>
            </a:r>
            <a:r>
              <a:rPr lang="en-GB" altLang="en-US" sz="2000">
                <a:solidFill>
                  <a:srgbClr val="FFFF66"/>
                </a:solidFill>
              </a:rPr>
              <a:t> has a volume of 24 litres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44g of CO</a:t>
            </a:r>
            <a:r>
              <a:rPr lang="en-GB" altLang="en-US" sz="2000" baseline="-25000">
                <a:solidFill>
                  <a:srgbClr val="FFFF66"/>
                </a:solidFill>
              </a:rPr>
              <a:t>2</a:t>
            </a:r>
            <a:r>
              <a:rPr lang="en-GB" altLang="en-US" sz="2000">
                <a:solidFill>
                  <a:srgbClr val="FFFF66"/>
                </a:solidFill>
              </a:rPr>
              <a:t> has a volume of 24 litres </a:t>
            </a:r>
            <a:r>
              <a:rPr lang="en-GB" altLang="en-US" sz="2000" i="1">
                <a:solidFill>
                  <a:srgbClr val="FFFF66"/>
                </a:solidFill>
              </a:rPr>
              <a:t>etc</a:t>
            </a:r>
          </a:p>
        </p:txBody>
      </p:sp>
      <p:grpSp>
        <p:nvGrpSpPr>
          <p:cNvPr id="18442" name="Group 10">
            <a:extLst>
              <a:ext uri="{FF2B5EF4-FFF2-40B4-BE49-F238E27FC236}">
                <a16:creationId xmlns:a16="http://schemas.microsoft.com/office/drawing/2014/main" id="{35C5891A-6D83-18A0-1FF8-78CBFFB69E91}"/>
              </a:ext>
            </a:extLst>
          </p:cNvPr>
          <p:cNvGrpSpPr>
            <a:grpSpLocks/>
          </p:cNvGrpSpPr>
          <p:nvPr/>
        </p:nvGrpSpPr>
        <p:grpSpPr bwMode="auto">
          <a:xfrm>
            <a:off x="0" y="3276600"/>
            <a:ext cx="9144000" cy="1616075"/>
            <a:chOff x="0" y="2064"/>
            <a:chExt cx="5760" cy="1018"/>
          </a:xfrm>
        </p:grpSpPr>
        <p:sp>
          <p:nvSpPr>
            <p:cNvPr id="18439" name="Text Box 7">
              <a:extLst>
                <a:ext uri="{FF2B5EF4-FFF2-40B4-BE49-F238E27FC236}">
                  <a16:creationId xmlns:a16="http://schemas.microsoft.com/office/drawing/2014/main" id="{FE632235-6182-8726-A2A5-5A4B6BDDC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064"/>
              <a:ext cx="5760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hlink"/>
                  </a:solidFill>
                  <a:latin typeface="Comic Sans MS" panose="030F0702030302020204" pitchFamily="66" charset="0"/>
                </a:rPr>
                <a:t>Q.  When water is electrolysed it breaks down into hydrogen and oxygen: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2H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O                  2H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000">
                  <a:solidFill>
                    <a:srgbClr val="99FFCC"/>
                  </a:solidFill>
                  <a:latin typeface="Comic Sans MS" panose="030F0702030302020204" pitchFamily="66" charset="0"/>
                </a:rPr>
                <a:t> + O</a:t>
              </a:r>
              <a:r>
                <a:rPr lang="en-GB" altLang="en-US" sz="2000" baseline="-25000">
                  <a:solidFill>
                    <a:srgbClr val="99FFCC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hlink"/>
                  </a:solidFill>
                  <a:latin typeface="Comic Sans MS" panose="030F0702030302020204" pitchFamily="66" charset="0"/>
                </a:rPr>
                <a:t>What VOLUME of hydrogen is produced by the electrolysis of 6g of water?</a:t>
              </a:r>
            </a:p>
          </p:txBody>
        </p:sp>
        <p:sp>
          <p:nvSpPr>
            <p:cNvPr id="18440" name="Line 8">
              <a:extLst>
                <a:ext uri="{FF2B5EF4-FFF2-40B4-BE49-F238E27FC236}">
                  <a16:creationId xmlns:a16="http://schemas.microsoft.com/office/drawing/2014/main" id="{2A66B050-781C-EB3D-A102-28114374B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496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441" name="Text Box 9">
            <a:extLst>
              <a:ext uri="{FF2B5EF4-FFF2-40B4-BE49-F238E27FC236}">
                <a16:creationId xmlns:a16="http://schemas.microsoft.com/office/drawing/2014/main" id="{9F6CFB7E-9F74-A405-56D9-6F38E710A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68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On the previous page we said that the MASS of hydrogen produced was 0.66g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2g of hydrogen (H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) will occupy 24 litres (from the red box above),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So 0.66g will occupy 0.66/2 x 24 = </a:t>
            </a: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8 litres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  <p:bldP spid="18436" grpId="0" build="p" autoUpdateAnimBg="0"/>
      <p:bldP spid="1844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1238</Words>
  <Application>Microsoft Office PowerPoint</Application>
  <PresentationFormat>On-screen Show (4:3)</PresentationFormat>
  <Paragraphs>168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Comic Sans MS</vt:lpstr>
      <vt:lpstr>Arial</vt:lpstr>
      <vt:lpstr>Default Design</vt:lpstr>
      <vt:lpstr>Relative mass formula, atomic mass, and empirical formula</vt:lpstr>
      <vt:lpstr>Relative formula mass, Mr</vt:lpstr>
      <vt:lpstr>More examples</vt:lpstr>
      <vt:lpstr>Relative atomic mass</vt:lpstr>
      <vt:lpstr>Calculating percentage mass</vt:lpstr>
      <vt:lpstr>Calculating the mass of a product</vt:lpstr>
      <vt:lpstr>PowerPoint Presentation</vt:lpstr>
      <vt:lpstr>Another method</vt:lpstr>
      <vt:lpstr>Calculating the volume of a product</vt:lpstr>
      <vt:lpstr>Example questions</vt:lpstr>
      <vt:lpstr>Empirical formulae</vt:lpstr>
      <vt:lpstr>Example 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mass formula atomic mass and empirical formula</dc:title>
  <dc:creator>W Richards</dc:creator>
  <cp:lastModifiedBy>Nayan GRIFFITHS</cp:lastModifiedBy>
  <cp:revision>182</cp:revision>
  <dcterms:created xsi:type="dcterms:W3CDTF">2002-02-19T17:00:03Z</dcterms:created>
  <dcterms:modified xsi:type="dcterms:W3CDTF">2023-05-23T21:45:43Z</dcterms:modified>
</cp:coreProperties>
</file>